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345400" cy="166878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56">
          <p15:clr>
            <a:srgbClr val="A4A3A4"/>
          </p15:clr>
        </p15:guide>
        <p15:guide id="2" pos="64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1" autoAdjust="0"/>
    <p:restoredTop sz="94660"/>
  </p:normalViewPr>
  <p:slideViewPr>
    <p:cSldViewPr>
      <p:cViewPr varScale="1">
        <p:scale>
          <a:sx n="44" d="100"/>
          <a:sy n="44" d="100"/>
        </p:scale>
        <p:origin x="2526" y="66"/>
      </p:cViewPr>
      <p:guideLst>
        <p:guide orient="horz" pos="5256"/>
        <p:guide pos="64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14" y="461720"/>
            <a:ext cx="4433327" cy="90372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1647156"/>
            <a:ext cx="203459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615708"/>
            <a:ext cx="203459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572" y="11584260"/>
            <a:ext cx="203459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04148" y="1647156"/>
            <a:ext cx="0" cy="4968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96636" y="1647156"/>
            <a:ext cx="0" cy="4968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645308" y="1647156"/>
            <a:ext cx="0" cy="4968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04148" y="6615708"/>
            <a:ext cx="0" cy="493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692980" y="6615708"/>
            <a:ext cx="0" cy="493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04348" y="11584260"/>
            <a:ext cx="0" cy="4968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022723" y="11605880"/>
            <a:ext cx="0" cy="4946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1620" y="6615708"/>
            <a:ext cx="468000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hu" sz="28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5</a:t>
            </a:r>
            <a:endParaRPr lang="hu" sz="28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04148" y="6615708"/>
            <a:ext cx="468000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hu" sz="28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hu" sz="28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92980" y="6615708"/>
            <a:ext cx="468000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hu" sz="28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7</a:t>
            </a:r>
            <a:endParaRPr lang="hu" sz="28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515" y="11605880"/>
            <a:ext cx="468000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hu" sz="28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8</a:t>
            </a:r>
            <a:endParaRPr lang="hu" sz="28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04348" y="11547708"/>
            <a:ext cx="468000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hu" sz="28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9</a:t>
            </a:r>
            <a:endParaRPr lang="hu" sz="28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51850" y="11547708"/>
            <a:ext cx="468000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hu" sz="28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10</a:t>
            </a:r>
            <a:endParaRPr lang="hu" sz="28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9515" y="1647246"/>
            <a:ext cx="468000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hu" sz="28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1</a:t>
            </a:r>
            <a:endParaRPr lang="hu" sz="28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12043" y="1647156"/>
            <a:ext cx="468000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hu" sz="28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2</a:t>
            </a:r>
            <a:endParaRPr lang="hu" sz="28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96636" y="1647156"/>
            <a:ext cx="468000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hu" sz="28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3</a:t>
            </a:r>
            <a:endParaRPr lang="hu" sz="28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45308" y="1647246"/>
            <a:ext cx="468000" cy="5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hu" sz="28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4</a:t>
            </a:r>
            <a:endParaRPr lang="hu" sz="2800" b="1" kern="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W20\A-1230-04-21-all-files\OCR\no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138" y="4527476"/>
            <a:ext cx="324000" cy="3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9" y="2592264"/>
            <a:ext cx="4267200" cy="38471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269" y="2896745"/>
            <a:ext cx="4060944" cy="30846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1729" y="3515512"/>
            <a:ext cx="2880704" cy="171650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78279" y="3023863"/>
            <a:ext cx="1503375" cy="11435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78279" y="5112095"/>
            <a:ext cx="1503375" cy="11435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755" y="2775284"/>
            <a:ext cx="1690852" cy="17577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7563" y="3383903"/>
            <a:ext cx="1503375" cy="11435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77563" y="5252643"/>
            <a:ext cx="1503375" cy="116419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809" y="7688751"/>
            <a:ext cx="4258033" cy="353613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27" y="7709377"/>
            <a:ext cx="6982679" cy="307091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72860" y="7624583"/>
            <a:ext cx="6396216" cy="32405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351" y="12643470"/>
            <a:ext cx="5887453" cy="32405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51651" y="12664096"/>
            <a:ext cx="6524553" cy="351551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883" y="12599927"/>
            <a:ext cx="5984678" cy="281882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99692" y="1791172"/>
            <a:ext cx="379315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hu" sz="16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Belső mobilantenna telepítése</a:t>
            </a:r>
          </a:p>
          <a:p>
            <a:pPr marL="285750" indent="-190500" algn="l" rtl="0">
              <a:buFont typeface="Arial" pitchFamily="34" charset="0"/>
              <a:buChar char="•"/>
            </a:pPr>
            <a:r>
              <a:rPr lang="hu" sz="130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(csak műanyag tokszekrény)</a:t>
            </a:r>
            <a:endParaRPr lang="hu" sz="13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35956" y="1791172"/>
            <a:ext cx="3582507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hu" sz="1600" b="1" i="0" u="none" kern="10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Mobiltelefonos antenna csatlakoztatása</a:t>
            </a:r>
          </a:p>
          <a:p>
            <a:pPr marL="285750" indent="-114300" algn="l" rtl="0">
              <a:buFont typeface="Arial" pitchFamily="34" charset="0"/>
              <a:buChar char="•"/>
            </a:pPr>
            <a:r>
              <a:rPr lang="hu" sz="1300" b="0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Fémszekrényekhez IQEXTANTGP külső mobilantenna szükséges</a:t>
            </a:r>
            <a:endParaRPr lang="hu" sz="13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99692" y="6780597"/>
            <a:ext cx="33123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6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IP-cím lekérése a patron hátulján lévő matricáról</a:t>
            </a:r>
            <a:endParaRPr lang="hu" sz="16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36800" y="6777965"/>
            <a:ext cx="584806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600" b="1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Tovább a www.rainbird.com/iq oldalra</a:t>
            </a:r>
          </a:p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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Új felhasználók: Válassza az </a:t>
            </a:r>
            <a:r>
              <a:rPr lang="hu" sz="1300" b="0" i="0" u="sng" kern="100" baseline="0" dirty="0">
                <a:latin typeface="Arial" pitchFamily="34" charset="0"/>
                <a:cs typeface="Arial" pitchFamily="34" charset="0"/>
                <a:sym typeface="Wingdings"/>
              </a:rPr>
              <a:t>IQ-Cloud feliratkozás</a:t>
            </a:r>
            <a:r>
              <a:rPr lang="hu" sz="1300" b="0" i="1" u="none" kern="100" baseline="0" dirty="0">
                <a:latin typeface="Arial" pitchFamily="34" charset="0"/>
                <a:cs typeface="Arial" pitchFamily="34" charset="0"/>
                <a:sym typeface="Wingdings"/>
              </a:rPr>
              <a:t>menüpontot.</a:t>
            </a:r>
          </a:p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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Meglévő felhasználók: </a:t>
            </a:r>
            <a:r>
              <a:rPr lang="hu" sz="1300" b="0" i="0" u="sng" kern="100" baseline="0" dirty="0">
                <a:latin typeface="Arial" pitchFamily="34" charset="0"/>
                <a:cs typeface="Arial" pitchFamily="34" charset="0"/>
                <a:sym typeface="Wingdings"/>
              </a:rPr>
              <a:t>Válassza az IQ-Cloud bejelentkezés lehetőséget.</a:t>
            </a:r>
            <a:endParaRPr lang="hu" sz="1300" u="sng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330992" y="6775334"/>
            <a:ext cx="4427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600" b="1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Válassza az Oldal hozzáadása lehetőséget</a:t>
            </a:r>
            <a:endParaRPr lang="hu" sz="16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244708" y="2944872"/>
            <a:ext cx="237626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300" b="0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Fordítsa a vezérlőtárcsát az ETM/IQ BEÁLLÍTÁSOK állásba</a:t>
            </a:r>
            <a:endParaRPr lang="hu" sz="13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770539" y="4618263"/>
            <a:ext cx="1584495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algn="l" rtl="0">
              <a:spcAft>
                <a:spcPts val="600"/>
              </a:spcAft>
            </a:pPr>
            <a:r>
              <a:rPr lang="hu" sz="1200" b="1" i="0" u="none" kern="100" spc="-5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MEGJEGYZÉS:</a:t>
            </a:r>
          </a:p>
          <a:p>
            <a:pPr algn="l" rtl="0"/>
            <a:r>
              <a:rPr lang="hu" sz="1300" b="0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A mobilkapcsolat 10 percet vagy annál többet vehet igénybe.</a:t>
            </a:r>
            <a:endParaRPr lang="hu" sz="1300" kern="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D:\W20\A-1230-04-21-all-files\OCR\turn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676" y="300273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35596" y="2602622"/>
            <a:ext cx="175236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3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3G MOBILANTENNA</a:t>
            </a:r>
            <a:endParaRPr lang="hu" sz="13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40478" y="2755022"/>
            <a:ext cx="1752364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3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BACKPLANE</a:t>
            </a:r>
            <a:endParaRPr lang="hu" sz="13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70302" y="1791171"/>
            <a:ext cx="252212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hu" sz="1600" b="1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Patron konfigurálása</a:t>
            </a:r>
          </a:p>
          <a:p>
            <a:pPr marL="285750" indent="-114300" algn="l" rtl="0">
              <a:buFont typeface="Arial" pitchFamily="34" charset="0"/>
              <a:buChar char="•"/>
            </a:pPr>
            <a:r>
              <a:rPr lang="hu" sz="1300" b="0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Lásd a Felhasználói kézikönyvben a kiszolgáló/</a:t>
            </a:r>
            <a:r>
              <a:rPr lang="en-US" sz="1300" b="0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hu" sz="1300" b="0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ügyfél konfigurációkat</a:t>
            </a:r>
            <a:endParaRPr lang="hu" sz="13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370968" y="1791171"/>
            <a:ext cx="316481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hu" sz="16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Mobilkapcsolatok ellenőrzése</a:t>
            </a:r>
          </a:p>
          <a:p>
            <a:pPr marL="285750" indent="-114300" algn="l" rtl="0">
              <a:buFont typeface="Arial" pitchFamily="34" charset="0"/>
              <a:buChar char="•"/>
            </a:pPr>
            <a:r>
              <a:rPr lang="hu" sz="130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Az IQ port állapota legyen </a:t>
            </a:r>
            <a:r>
              <a:rPr lang="hu" sz="1300" b="0" i="0" u="sng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IDLE</a:t>
            </a:r>
            <a:endParaRPr lang="hu" sz="1300" u="sng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871725">
            <a:off x="16373780" y="3179494"/>
            <a:ext cx="876182" cy="276999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/>
            </a:prstTxWarp>
            <a:spAutoFit/>
          </a:bodyPr>
          <a:lstStyle/>
          <a:p>
            <a:pPr algn="ctr" rtl="0"/>
            <a:r>
              <a:rPr lang="hu" sz="1600" b="1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10 PERC</a:t>
            </a:r>
            <a:endParaRPr lang="hu" sz="16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99691" y="11692821"/>
            <a:ext cx="440972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600" b="1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Válassza a Műhold hozzáadása lehetőséget</a:t>
            </a:r>
          </a:p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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Válassza ki az </a:t>
            </a:r>
            <a:r>
              <a:rPr lang="hu" sz="1300" b="0" i="0" u="sng" kern="100" baseline="0" dirty="0">
                <a:latin typeface="Arial" pitchFamily="34" charset="0"/>
                <a:cs typeface="Arial" pitchFamily="34" charset="0"/>
                <a:sym typeface="Wingdings"/>
              </a:rPr>
              <a:t>ESP-LX vezérlő típusát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.</a:t>
            </a:r>
          </a:p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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Válassza ki a </a:t>
            </a:r>
            <a:r>
              <a:rPr lang="hu" sz="1300" b="0" i="0" u="sng" kern="100" baseline="0" dirty="0">
                <a:latin typeface="Arial" pitchFamily="34" charset="0"/>
                <a:cs typeface="Arial" pitchFamily="34" charset="0"/>
                <a:sym typeface="Wingdings"/>
              </a:rPr>
              <a:t>Direct IQNet típusát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.</a:t>
            </a:r>
            <a:endParaRPr lang="hu" sz="13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75693" y="11692821"/>
            <a:ext cx="44132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600" b="1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Konfiguráció és állomások kiválasztása</a:t>
            </a:r>
          </a:p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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Válassza ki az </a:t>
            </a:r>
            <a:r>
              <a:rPr lang="hu" sz="1300" b="0" i="0" u="sng" kern="100" baseline="0" dirty="0">
                <a:latin typeface="Arial" pitchFamily="34" charset="0"/>
                <a:cs typeface="Arial" pitchFamily="34" charset="0"/>
                <a:sym typeface="Wingdings"/>
              </a:rPr>
              <a:t>IP-kapcsolat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 típusát.</a:t>
            </a:r>
          </a:p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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Adja meg az </a:t>
            </a:r>
            <a:r>
              <a:rPr lang="hu" sz="1300" b="0" i="0" u="sng" kern="100" baseline="0" dirty="0">
                <a:latin typeface="Arial" pitchFamily="34" charset="0"/>
                <a:cs typeface="Arial" pitchFamily="34" charset="0"/>
                <a:sym typeface="Wingdings"/>
              </a:rPr>
              <a:t>IP-címet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 a patron matricájáról.</a:t>
            </a:r>
            <a:endParaRPr lang="hu" sz="13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64605" y="11692821"/>
            <a:ext cx="530118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600" b="1" i="0" u="none" kern="100" baseline="0" dirty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A vezérlőből származó adatok fordított szinkronizálása</a:t>
            </a:r>
          </a:p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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Válassza az </a:t>
            </a:r>
            <a:r>
              <a:rPr lang="hu" sz="1300" b="0" i="0" u="sng" kern="100" baseline="0" dirty="0">
                <a:latin typeface="Arial" pitchFamily="34" charset="0"/>
                <a:cs typeface="Arial" pitchFamily="34" charset="0"/>
                <a:sym typeface="Wingdings"/>
              </a:rPr>
              <a:t>Auto Configure (Automatikus konfiguráció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) lehetőséget.</a:t>
            </a:r>
          </a:p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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Ellenőrizze </a:t>
            </a:r>
            <a:r>
              <a:rPr lang="hu" sz="1300" b="0" i="0" u="sng" kern="100" baseline="0" dirty="0">
                <a:latin typeface="Arial" pitchFamily="34" charset="0"/>
                <a:cs typeface="Arial" pitchFamily="34" charset="0"/>
                <a:sym typeface="Wingdings"/>
              </a:rPr>
              <a:t>az összes lehetőséget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.</a:t>
            </a:r>
            <a:endParaRPr lang="hu" sz="13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295822" y="9514990"/>
            <a:ext cx="3196284" cy="14619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indent="-324000" algn="l" rtl="0">
              <a:spcAft>
                <a:spcPts val="600"/>
              </a:spcAft>
            </a:pPr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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Válassza az</a:t>
            </a:r>
            <a:r>
              <a:rPr lang="hu" sz="1300" b="0" i="0" u="sng" kern="100" baseline="0" dirty="0">
                <a:latin typeface="Arial" pitchFamily="34" charset="0"/>
                <a:cs typeface="Arial" pitchFamily="34" charset="0"/>
                <a:sym typeface="Wingdings"/>
              </a:rPr>
              <a:t> lehetőséget. A számítógép beállítása első alkalommal</a:t>
            </a:r>
            <a:r>
              <a:rPr lang="hu" sz="1300" b="0" i="0" u="none" kern="1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IQ-Cloud csatlakozásra új számítógépen.</a:t>
            </a:r>
          </a:p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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Adja meg a </a:t>
            </a:r>
            <a:r>
              <a:rPr lang="hu" sz="1300" b="0" i="0" u="sng" kern="100" baseline="0" dirty="0">
                <a:latin typeface="Arial" pitchFamily="34" charset="0"/>
                <a:cs typeface="Arial" pitchFamily="34" charset="0"/>
                <a:sym typeface="Wingdings"/>
              </a:rPr>
              <a:t>felhasználónevét és jelszavát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 az IQ-Cloudba bejelentkezéshez.</a:t>
            </a:r>
            <a:endParaRPr lang="hu" sz="13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926979" y="1953666"/>
            <a:ext cx="2617819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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200" b="0" i="0" u="none" kern="100" spc="-50" dirty="0">
                <a:latin typeface="Arial" pitchFamily="34" charset="0"/>
                <a:cs typeface="Arial" pitchFamily="34" charset="0"/>
                <a:sym typeface="Wingdings"/>
              </a:rPr>
              <a:t>Megjelenik az IQ beállítások főmenü. A FEL- vagy LEFELÉ nyilakkal válassza a Setup Wizard (Beállítás varázsló) lehetőséget; nyomja meg a Next (Tovább) gombot.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926980" y="4203440"/>
            <a:ext cx="256777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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200" b="0" i="0" u="none" kern="100" spc="-50" dirty="0">
                <a:latin typeface="Arial" pitchFamily="34" charset="0"/>
                <a:cs typeface="Arial" pitchFamily="34" charset="0"/>
                <a:sym typeface="Wingdings"/>
              </a:rPr>
              <a:t>Megjelenik a Beállítás - Műhold típus képernyő. Használja a + vagy - gombot a Közvetlen kiválasztásához, és nyomja meg a Next gombot.</a:t>
            </a:r>
            <a:endParaRPr lang="hu" sz="1200" kern="100" spc="-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390437" y="2367236"/>
            <a:ext cx="2719367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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2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Megjelenik az IQ beállítások főmenü. A FEL- vagy LE nyilakkal válassza ki a Status (Állapot) lehetőséget; nyomja meg a Next (Tovább) gombot.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373102" y="4514649"/>
            <a:ext cx="273670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indent="-324000" algn="l" rtl="0"/>
            <a:r>
              <a:rPr lang="hu" sz="19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</a:t>
            </a:r>
            <a:r>
              <a:rPr lang="hu" sz="16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hu" sz="1300" b="0" i="0" u="none" kern="100" baseline="0" dirty="0">
                <a:latin typeface="Arial" pitchFamily="34" charset="0"/>
                <a:cs typeface="Arial" pitchFamily="34" charset="0"/>
                <a:sym typeface="Wingdings"/>
              </a:rPr>
              <a:t>Megjelenik a Műhold állapot képernyő. Az IQ, a rádió és a CM portok aktuális állapota látható.</a:t>
            </a:r>
            <a:endParaRPr lang="hu" sz="13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55046" y="688340"/>
            <a:ext cx="652982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22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IQ3G-USA Cellular Network Communication Cartridge telepítése és IQ-Cloud konfigurálása</a:t>
            </a:r>
            <a:endParaRPr lang="hu" sz="2200" b="1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786351" y="440730"/>
            <a:ext cx="24245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0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További információkért</a:t>
            </a:r>
          </a:p>
          <a:p>
            <a:pPr algn="l" rtl="0"/>
            <a:r>
              <a:rPr lang="hu" sz="100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Lásd az IQNCCEN Ethernet és az IQNCCRS RS-232 kazetták telepítési és konfigurációs utasításait az IQ-NCC kazetta telepítési és üzemeltetési útmutatójában.</a:t>
            </a:r>
            <a:endParaRPr lang="hu" sz="10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349164" y="440729"/>
            <a:ext cx="15840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00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Az IQ-Desktop és IQEnterprise szoftverrel kapcsolatos telepítési és konfigurációs utasításokat a www.RainBird.com/ IQ oldalon találja.</a:t>
            </a:r>
            <a:endParaRPr lang="hu" sz="10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849430" y="440729"/>
            <a:ext cx="225513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0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Rain Bird Globális szervizterv (GSP)</a:t>
            </a:r>
          </a:p>
          <a:p>
            <a:pPr algn="l" rtl="0"/>
            <a:r>
              <a:rPr lang="hu" sz="100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(866) 477-9778</a:t>
            </a:r>
          </a:p>
          <a:p>
            <a:pPr algn="l" rtl="0"/>
            <a:r>
              <a:rPr lang="hu" sz="100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www.GSPSupport@RainBird.com</a:t>
            </a:r>
            <a:endParaRPr lang="hu" sz="100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995561" y="443963"/>
            <a:ext cx="1763417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1000" b="1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IQ-Cloud támogatás</a:t>
            </a:r>
          </a:p>
          <a:p>
            <a:pPr algn="l" rtl="0"/>
            <a:r>
              <a:rPr lang="hu" sz="100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(800) 254-0692</a:t>
            </a:r>
          </a:p>
          <a:p>
            <a:pPr algn="l" rtl="0"/>
            <a:r>
              <a:rPr lang="hu" sz="95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IQCloudSupport@RainBird.com</a:t>
            </a:r>
          </a:p>
          <a:p>
            <a:pPr algn="l" rtl="0"/>
            <a:r>
              <a:rPr lang="hu" sz="95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www.RainBird.com/IQ</a:t>
            </a:r>
            <a:endParaRPr lang="hu" sz="950" kern="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787033" y="15832732"/>
            <a:ext cx="24620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hu" sz="800" b="0" i="0" u="none" kern="100" baseline="0"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hu" sz="80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2018 Rain Bird Corporation</a:t>
            </a:r>
          </a:p>
          <a:p>
            <a:pPr algn="l" rtl="0"/>
            <a:r>
              <a:rPr lang="hu" sz="800" b="0" i="0" u="none" kern="100" baseline="0">
                <a:latin typeface="Arial"/>
                <a:ea typeface="Arial"/>
                <a:cs typeface="Arial"/>
                <a:sym typeface="Arial"/>
              </a:rPr>
              <a:t>® </a:t>
            </a:r>
            <a:r>
              <a:rPr lang="hu" sz="80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A Rain Bird Corporation bejegyzett védjegye</a:t>
            </a:r>
          </a:p>
          <a:p>
            <a:pPr marL="72000" algn="l" rtl="0"/>
            <a:r>
              <a:rPr lang="hu" sz="800" b="0" i="0" u="none" kern="100" baseline="0">
                <a:latin typeface="Arial" pitchFamily="34" charset="0"/>
                <a:ea typeface="Arial" pitchFamily="34" charset="0"/>
                <a:cs typeface="Arial" pitchFamily="34" charset="0"/>
                <a:sym typeface="Arial" pitchFamily="34" charset="0"/>
              </a:rPr>
              <a:t>P/N: 690654-01 Rev. 6/18 D41259</a:t>
            </a:r>
            <a:endParaRPr lang="hu" sz="800" kern="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433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IQ3G-USA installation poster (690654-01).indd</dc:title>
  <dc:creator>Irina</dc:creator>
  <cp:lastModifiedBy>Ratko Asanovic</cp:lastModifiedBy>
  <cp:revision>1</cp:revision>
  <dcterms:modified xsi:type="dcterms:W3CDTF">2021-05-12T14:47:05Z</dcterms:modified>
</cp:coreProperties>
</file>